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8" r:id="rId4"/>
    <p:sldId id="275" r:id="rId5"/>
    <p:sldId id="259" r:id="rId6"/>
    <p:sldId id="279" r:id="rId7"/>
    <p:sldId id="288" r:id="rId8"/>
    <p:sldId id="260" r:id="rId9"/>
    <p:sldId id="271" r:id="rId10"/>
    <p:sldId id="261" r:id="rId11"/>
    <p:sldId id="289" r:id="rId12"/>
    <p:sldId id="272" r:id="rId13"/>
    <p:sldId id="280" r:id="rId14"/>
    <p:sldId id="283" r:id="rId15"/>
    <p:sldId id="282" r:id="rId16"/>
    <p:sldId id="281" r:id="rId17"/>
    <p:sldId id="284" r:id="rId18"/>
    <p:sldId id="285" r:id="rId19"/>
    <p:sldId id="286" r:id="rId20"/>
    <p:sldId id="287" r:id="rId21"/>
    <p:sldId id="269" r:id="rId22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5" autoAdjust="0"/>
    <p:restoredTop sz="94660"/>
  </p:normalViewPr>
  <p:slideViewPr>
    <p:cSldViewPr>
      <p:cViewPr varScale="1">
        <p:scale>
          <a:sx n="74" d="100"/>
          <a:sy n="74" d="100"/>
        </p:scale>
        <p:origin x="1452" y="66"/>
      </p:cViewPr>
      <p:guideLst>
        <p:guide orient="horz" pos="2160"/>
        <p:guide pos="2903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/>
          </a:p>
        </p:txBody>
      </p:sp>
      <p:sp>
        <p:nvSpPr>
          <p:cNvPr id="2069" name="Rectangle 2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11775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70" name="Rectangle 2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15038" cy="477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/>
          </a:p>
        </p:txBody>
      </p:sp>
      <p:sp>
        <p:nvSpPr>
          <p:cNvPr id="2071" name="Rectangle 2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2" name="Rectangle 2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3" name="Rectangle 2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5238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hu-HU" altLang="hu-HU"/>
          </a:p>
        </p:txBody>
      </p:sp>
      <p:sp>
        <p:nvSpPr>
          <p:cNvPr id="2074" name="Rectangle 2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4802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A06D367E-B698-4947-BA87-2A055C1F3429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08C25A-4B37-414E-8D84-66061BF3C86F}" type="slidenum">
              <a:rPr lang="hu-HU" altLang="hu-HU"/>
              <a:pPr/>
              <a:t>1</a:t>
            </a:fld>
            <a:endParaRPr lang="hu-HU" altLang="hu-HU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10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11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46549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12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0205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13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888012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14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5844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15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76091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16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121466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17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825059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18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32268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19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6106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84F592-B056-43DD-B539-E91651BCD813}" type="slidenum">
              <a:rPr lang="hu-HU" altLang="hu-HU"/>
              <a:pPr/>
              <a:t>2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AE3CD-43AA-4394-A3B6-B63E6CC9260E}" type="slidenum">
              <a:rPr lang="hu-HU" altLang="hu-HU"/>
              <a:pPr/>
              <a:t>20</a:t>
            </a:fld>
            <a:endParaRPr lang="hu-HU" altLang="hu-HU"/>
          </a:p>
        </p:txBody>
      </p:sp>
      <p:sp>
        <p:nvSpPr>
          <p:cNvPr id="22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5933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F96575-3273-4759-9F35-7E9A11563114}" type="slidenum">
              <a:rPr lang="hu-HU" altLang="hu-HU"/>
              <a:pPr/>
              <a:t>21</a:t>
            </a:fld>
            <a:endParaRPr lang="hu-HU" altLang="hu-HU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84F592-B056-43DD-B539-E91651BCD813}" type="slidenum">
              <a:rPr lang="hu-HU" altLang="hu-HU"/>
              <a:pPr/>
              <a:t>3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37651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84F592-B056-43DD-B539-E91651BCD813}" type="slidenum">
              <a:rPr lang="hu-HU" altLang="hu-HU"/>
              <a:pPr/>
              <a:t>4</a:t>
            </a:fld>
            <a:endParaRPr lang="hu-HU" altLang="hu-HU"/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00923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B7869F-7BBE-49CC-82C8-8940F1DAF6B9}" type="slidenum">
              <a:rPr lang="hu-HU" altLang="hu-HU"/>
              <a:pPr/>
              <a:t>5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B7869F-7BBE-49CC-82C8-8940F1DAF6B9}" type="slidenum">
              <a:rPr lang="hu-HU" altLang="hu-HU"/>
              <a:pPr/>
              <a:t>6</a:t>
            </a:fld>
            <a:endParaRPr lang="hu-HU" altLang="hu-HU"/>
          </a:p>
        </p:txBody>
      </p:sp>
      <p:sp>
        <p:nvSpPr>
          <p:cNvPr id="20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676193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AD92CB-E9CF-471F-8E7D-146C4C789D95}" type="slidenum">
              <a:rPr lang="hu-HU" altLang="hu-HU"/>
              <a:pPr/>
              <a:t>7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7111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AD92CB-E9CF-471F-8E7D-146C4C789D95}" type="slidenum">
              <a:rPr lang="hu-HU" altLang="hu-HU"/>
              <a:pPr/>
              <a:t>8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AD92CB-E9CF-471F-8E7D-146C4C789D95}" type="slidenum">
              <a:rPr lang="hu-HU" altLang="hu-HU"/>
              <a:pPr/>
              <a:t>9</a:t>
            </a:fld>
            <a:endParaRPr lang="hu-HU" altLang="hu-HU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0350" cy="4003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18213" cy="47815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1769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15D110B-5857-40A5-B2A6-ABF3ECF73A2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199717952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23B5F0B-AD0E-40DC-B270-68D5B3D90598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5209829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7281863" y="285750"/>
            <a:ext cx="2259012" cy="6438900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503238" y="285750"/>
            <a:ext cx="6626225" cy="64389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65EB4BC-8C8F-4C13-BB4A-C53B5624E41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7615710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3238" y="285750"/>
            <a:ext cx="9037637" cy="12446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14575" cy="487363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62300" cy="487363"/>
          </a:xfrm>
        </p:spPr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14575" cy="487363"/>
          </a:xfrm>
        </p:spPr>
        <p:txBody>
          <a:bodyPr/>
          <a:lstStyle>
            <a:lvl1pPr>
              <a:defRPr/>
            </a:lvl1pPr>
          </a:lstStyle>
          <a:p>
            <a:fld id="{B5178F23-C417-4818-85E7-38C7CC7A6612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00722342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DA465C4-7CED-4A73-A542-099E38DC53C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2384256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ADE0C52-A6D9-48FC-8F26-689B9DFEB521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87899555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1825" cy="49561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097463" y="1768475"/>
            <a:ext cx="4443412" cy="49561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103DC8A-EC82-4182-B709-B38F2FE12A8A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72254672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8" name="Élőláb helye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D964A2C-25AE-4BEF-9896-B074CB45EDD5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415468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9EE9F87-AE1D-4973-9B8A-E42C10B7613F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20493328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3" name="Élőláb helye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8CF8F56-2090-41E0-8282-F61D5C398EFC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82637852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98BDA2D-3326-4C7D-B35C-8A0BB0483B29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9777464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u-HU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EB1D8FA-54E2-4DAD-9A7B-05D1D1C646ED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3133367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85750"/>
            <a:ext cx="9037637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Címszöveg formátumának szerkesztése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37637" cy="495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Vázlatszöveg formátumának szerkesztése</a:t>
            </a:r>
          </a:p>
          <a:p>
            <a:pPr lvl="1"/>
            <a:r>
              <a:rPr lang="en-GB" altLang="hu-HU"/>
              <a:t>Második vázlatszint</a:t>
            </a:r>
          </a:p>
          <a:p>
            <a:pPr lvl="2"/>
            <a:r>
              <a:rPr lang="en-GB" altLang="hu-HU"/>
              <a:t>Harmadik vázlatszint</a:t>
            </a:r>
          </a:p>
          <a:p>
            <a:pPr lvl="3"/>
            <a:r>
              <a:rPr lang="en-GB" altLang="hu-HU"/>
              <a:t>Negyedik vázlatszint</a:t>
            </a:r>
          </a:p>
          <a:p>
            <a:pPr lvl="4"/>
            <a:r>
              <a:rPr lang="en-GB" altLang="hu-HU"/>
              <a:t>Ötödik vázlatszint</a:t>
            </a:r>
          </a:p>
          <a:p>
            <a:pPr lvl="4"/>
            <a:r>
              <a:rPr lang="en-GB" altLang="hu-HU"/>
              <a:t>Hatodik vázlatszint</a:t>
            </a:r>
          </a:p>
          <a:p>
            <a:pPr lvl="4"/>
            <a:r>
              <a:rPr lang="en-GB" altLang="hu-HU"/>
              <a:t>Hetedik vázlatszint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14575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623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hu-HU" alt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14575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1004DFA2-C17C-41D0-8EA6-AFC63EE58E25}" type="slidenum">
              <a:rPr lang="hu-HU" altLang="hu-HU"/>
              <a:pPr/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183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XIV. Lajos (1643–1715)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pazarló udvartartás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versailles-i kastély + paloták + művészetek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„aranykalitka”: a politikai élet centruma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a francia arisztokrácia a királytól függött = szemmel tarthatta őket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XIV. Lajos abszolutizmusa – 9/19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7164213"/>
            <a:ext cx="6398858" cy="39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A versailles-i kastély és XIV. Lajos 1701-es festménye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57" y="2458666"/>
            <a:ext cx="3574734" cy="510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58" y="2458666"/>
            <a:ext cx="6278511" cy="470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Kapcsolódó kép">
            <a:extLst>
              <a:ext uri="{FF2B5EF4-FFF2-40B4-BE49-F238E27FC236}">
                <a16:creationId xmlns:a16="http://schemas.microsoft.com/office/drawing/2014/main" id="{955F6F94-A2A9-4FE9-AA9C-466EAB820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8"/>
          <a:stretch/>
        </p:blipFill>
        <p:spPr bwMode="auto">
          <a:xfrm>
            <a:off x="-1" y="4216746"/>
            <a:ext cx="4320229" cy="33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XIV. Lajos abszolutizmusa – 10/19</a:t>
            </a:r>
          </a:p>
        </p:txBody>
      </p:sp>
      <p:pic>
        <p:nvPicPr>
          <p:cNvPr id="8" name="Picture 2" descr="Kapcsolódó kép">
            <a:extLst>
              <a:ext uri="{FF2B5EF4-FFF2-40B4-BE49-F238E27FC236}">
                <a16:creationId xmlns:a16="http://schemas.microsoft.com/office/drawing/2014/main" id="{C5F8E75A-9144-4D5F-A54B-D8ED65D0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683493"/>
            <a:ext cx="5040314" cy="378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Képtalálat a következőre: „versailles aerial”">
            <a:extLst>
              <a:ext uri="{FF2B5EF4-FFF2-40B4-BE49-F238E27FC236}">
                <a16:creationId xmlns:a16="http://schemas.microsoft.com/office/drawing/2014/main" id="{EBEF3C16-B720-4B29-9CBC-923AE5762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/>
          <a:stretch/>
        </p:blipFill>
        <p:spPr bwMode="auto">
          <a:xfrm>
            <a:off x="4320231" y="3788021"/>
            <a:ext cx="5760393" cy="37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Képtalálat a következőre: „versailles aerial”">
            <a:extLst>
              <a:ext uri="{FF2B5EF4-FFF2-40B4-BE49-F238E27FC236}">
                <a16:creationId xmlns:a16="http://schemas.microsoft.com/office/drawing/2014/main" id="{FAFB5FDA-7AE8-48F4-AF6B-A4000F630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6"/>
          <a:stretch/>
        </p:blipFill>
        <p:spPr bwMode="auto">
          <a:xfrm>
            <a:off x="1" y="683495"/>
            <a:ext cx="5040308" cy="368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49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XIV. Lajos abszolutizmusa – 11/19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BFED6A9-DB75-4BFE-80F6-19BAFF1E79E8}"/>
              </a:ext>
            </a:extLst>
          </p:cNvPr>
          <p:cNvSpPr/>
          <p:nvPr/>
        </p:nvSpPr>
        <p:spPr>
          <a:xfrm>
            <a:off x="0" y="755501"/>
            <a:ext cx="10080625" cy="3355534"/>
          </a:xfrm>
          <a:prstGeom prst="rect">
            <a:avLst/>
          </a:prstGeom>
          <a:solidFill>
            <a:srgbClr val="33999B">
              <a:alpha val="20000"/>
            </a:srgbClr>
          </a:solidFill>
          <a:ln w="57150" cap="rnd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hu-HU" sz="1900" dirty="0">
                <a:solidFill>
                  <a:schemeClr val="tx1"/>
                </a:solidFill>
                <a:latin typeface="Cambria" panose="02040503050406030204" pitchFamily="18" charset="0"/>
              </a:rPr>
              <a:t>„Úgy vélem, meglehetős eltökéltséggel és lankadatlan buzgalommal immár tíz éve ugyanazt az utat járom: tudok mindenről, meghallgatom minden rendű és rangú alattvalómat; minden pillanatban ismerem a hadsereg létszámát és összetételét, valamint erődítményeim állapotát, s ennek megfelelően szüntelenül szükségleteik kielégítése érdekében hozok rendelkezéseket. Azonnal fogadok mindig minden külföldi követet, elolvasom a hozzám érkező jelentéseket, egy részükre magam válaszolok,  a többi válasz lényegét közlöm </a:t>
            </a:r>
            <a:r>
              <a:rPr lang="hu-HU" sz="1900" dirty="0" err="1">
                <a:solidFill>
                  <a:schemeClr val="tx1"/>
                </a:solidFill>
                <a:latin typeface="Cambria" panose="02040503050406030204" pitchFamily="18" charset="0"/>
              </a:rPr>
              <a:t>titkáraimmal</a:t>
            </a:r>
            <a:r>
              <a:rPr lang="hu-HU" sz="1900" dirty="0">
                <a:solidFill>
                  <a:schemeClr val="tx1"/>
                </a:solidFill>
                <a:latin typeface="Cambria" panose="02040503050406030204" pitchFamily="18" charset="0"/>
              </a:rPr>
              <a:t>; szabályozom az állam bevételeit </a:t>
            </a:r>
            <a:r>
              <a:rPr lang="nl-NL" sz="1900" dirty="0">
                <a:solidFill>
                  <a:schemeClr val="tx1"/>
                </a:solidFill>
                <a:latin typeface="Cambria" panose="02040503050406030204" pitchFamily="18" charset="0"/>
              </a:rPr>
              <a:t>és kiadásait, s mindenrol beszámoltatom azokat, akiket én emeltem</a:t>
            </a:r>
            <a:r>
              <a:rPr lang="hu-HU" sz="1900" dirty="0">
                <a:solidFill>
                  <a:schemeClr val="tx1"/>
                </a:solidFill>
                <a:latin typeface="Cambria" panose="02040503050406030204" pitchFamily="18" charset="0"/>
              </a:rPr>
              <a:t> magas állásokba. Ügyeimet azonban bármely elődömnél jobban titokban tartom. Királyi kegyeimet saját belátásom szerint osztom, ugyanakkor az engem szolgálókat – noha mind magukat, mind hozzátartozóikat jótéteményekkel halmozom el – olyan szerénységre kényszerítem, ami igen messze esik a főminiszterek magas állásától és hatalmától. […]”</a:t>
            </a:r>
          </a:p>
          <a:p>
            <a:pPr algn="just"/>
            <a:r>
              <a:rPr lang="hu-HU" sz="1900" dirty="0">
                <a:solidFill>
                  <a:schemeClr val="tx1"/>
                </a:solidFill>
                <a:latin typeface="Cambria" panose="02040503050406030204" pitchFamily="18" charset="0"/>
              </a:rPr>
              <a:t>	(XIV. Lajos az uralkodói hivatásról; 1661)</a:t>
            </a:r>
            <a:endParaRPr lang="hu-HU" sz="1900" dirty="0">
              <a:solidFill>
                <a:schemeClr val="tx1"/>
              </a:solidFill>
              <a:latin typeface="Cambria" panose="020405030504060302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083DE4C-5D9E-4AC2-B5BF-4D86481B2326}"/>
              </a:ext>
            </a:extLst>
          </p:cNvPr>
          <p:cNvSpPr/>
          <p:nvPr/>
        </p:nvSpPr>
        <p:spPr>
          <a:xfrm>
            <a:off x="0" y="4204141"/>
            <a:ext cx="10079037" cy="3355534"/>
          </a:xfrm>
          <a:prstGeom prst="rect">
            <a:avLst/>
          </a:prstGeom>
          <a:solidFill>
            <a:srgbClr val="33999B">
              <a:alpha val="20000"/>
            </a:srgbClr>
          </a:solidFill>
          <a:ln w="57150" cap="rnd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hu-HU" sz="1900" dirty="0">
                <a:solidFill>
                  <a:schemeClr val="tx1"/>
                </a:solidFill>
                <a:latin typeface="Cambria" panose="02040503050406030204" pitchFamily="18" charset="0"/>
              </a:rPr>
              <a:t>„A megejtendő beszerzések kapcsán szükséges annak gondos figyelembevétele, hogy a külföldi országokban eszközöltekkel szemben a franciaországi vásárlásokat kell előnyben részesíteni még abban az esetben is, ha a [hazai] áruk egy kissé rosszabb minőségűek és kicsit drágábbak is. Ugyanis ha a </a:t>
            </a:r>
            <a:r>
              <a:rPr lang="hu-HU" sz="1900" b="1" dirty="0">
                <a:solidFill>
                  <a:schemeClr val="tx1"/>
                </a:solidFill>
                <a:latin typeface="Cambria" panose="02040503050406030204" pitchFamily="18" charset="0"/>
              </a:rPr>
              <a:t>pénz nem távozik az országból</a:t>
            </a:r>
            <a:r>
              <a:rPr lang="hu-HU" sz="1900" dirty="0">
                <a:solidFill>
                  <a:schemeClr val="tx1"/>
                </a:solidFill>
                <a:latin typeface="Cambria" panose="02040503050406030204" pitchFamily="18" charset="0"/>
              </a:rPr>
              <a:t>, ez az állam számára </a:t>
            </a:r>
            <a:r>
              <a:rPr lang="hu-HU" sz="1900" b="1" dirty="0">
                <a:solidFill>
                  <a:schemeClr val="tx1"/>
                </a:solidFill>
                <a:latin typeface="Cambria" panose="02040503050406030204" pitchFamily="18" charset="0"/>
              </a:rPr>
              <a:t>kétszeres előnnyel jár</a:t>
            </a:r>
            <a:r>
              <a:rPr lang="hu-HU" sz="1900" dirty="0">
                <a:solidFill>
                  <a:schemeClr val="tx1"/>
                </a:solidFill>
                <a:latin typeface="Cambria" panose="02040503050406030204" pitchFamily="18" charset="0"/>
              </a:rPr>
              <a:t>: egyrészt, hogy itt marad, s [az állam] így nem lesz szegényebb, másrészt Őfelsége alattvalóinak keresetet biztosít és ösztönzi iparkodásukat. </a:t>
            </a:r>
          </a:p>
          <a:p>
            <a:pPr algn="just"/>
            <a:r>
              <a:rPr lang="hu-HU" sz="1900" dirty="0">
                <a:solidFill>
                  <a:schemeClr val="tx1"/>
                </a:solidFill>
                <a:latin typeface="Cambria" panose="02040503050406030204" pitchFamily="18" charset="0"/>
              </a:rPr>
              <a:t>[…] 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</a:rPr>
              <a:t>a</a:t>
            </a:r>
            <a:r>
              <a:rPr lang="hu-HU" sz="1900" dirty="0">
                <a:solidFill>
                  <a:schemeClr val="tx1"/>
                </a:solidFill>
                <a:latin typeface="Cambria" panose="02040503050406030204" pitchFamily="18" charset="0"/>
              </a:rPr>
              <a:t> királyság határain belül bizonyos különbségtétel szükségeltetik. A király tetszése szerinti rovásadót és egyéb adókat fizető népek kedvesebbek kell legyenek Őfelsége számára, és több figyelmet kell kapjanak tőle, mint a rendi előjogokat élvező tartományokban élők. Azaz manufaktúrákat létesíteni és árukat vásárolni inkább </a:t>
            </a:r>
            <a:r>
              <a:rPr lang="hu-HU" sz="1900" dirty="0" err="1">
                <a:solidFill>
                  <a:schemeClr val="tx1"/>
                </a:solidFill>
                <a:latin typeface="Cambria" panose="02040503050406030204" pitchFamily="18" charset="0"/>
              </a:rPr>
              <a:t>Saintonge</a:t>
            </a:r>
            <a:r>
              <a:rPr lang="hu-HU" sz="1900" dirty="0">
                <a:solidFill>
                  <a:schemeClr val="tx1"/>
                </a:solidFill>
                <a:latin typeface="Cambria" panose="02040503050406030204" pitchFamily="18" charset="0"/>
              </a:rPr>
              <a:t>-ban […] kell, mint Bretagne-ban.”</a:t>
            </a:r>
          </a:p>
          <a:p>
            <a:pPr algn="just"/>
            <a:r>
              <a:rPr lang="hu-HU" sz="1900" dirty="0">
                <a:solidFill>
                  <a:schemeClr val="tx1"/>
                </a:solidFill>
                <a:latin typeface="Cambria" panose="02040503050406030204" pitchFamily="18" charset="0"/>
              </a:rPr>
              <a:t>	(Colbert feljegyzése a szükséges tengerészeti felszerelések beszerzéséről, 1660)</a:t>
            </a:r>
            <a:endParaRPr lang="hu-HU" sz="1900" dirty="0">
              <a:solidFill>
                <a:schemeClr val="tx1"/>
              </a:solidFill>
              <a:latin typeface="Cambria" panose="020405030504060302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668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korabeli francia társadalom – 12/19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313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társadalmi hierarchia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parasztság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pénzjáradékot még fizetnek, de egyes szolgáltatásokat eltöröltek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 polgárok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a módosabbak hivatalt vásároltak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- „taláros nemesség”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„kard nemessége”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lenézték a polgári származásúakat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katonai pálya elsősorban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pic>
        <p:nvPicPr>
          <p:cNvPr id="5124" name="Picture 4" descr="https://upload.wikimedia.org/wikipedia/commons/thumb/3/39/Charles-Alexandre_de_Calonne_-_Vig%C3%A9e-Lebrun_1784.jpg/800px-Charles-Alexandre_de_Calonne_-_Vig%C3%A9e-Lebrun_178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780973"/>
            <a:ext cx="3106596" cy="377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commons/thumb/7/7b/Pajou_Turenne_statue_Versailles.JPG/800px-Pajou_Turenne_statue_Versaill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00" y="1781335"/>
            <a:ext cx="3868406" cy="577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" y="6444133"/>
            <a:ext cx="3168103" cy="111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Egy „taláros nemes”, </a:t>
            </a:r>
          </a:p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de </a:t>
            </a:r>
            <a:r>
              <a:rPr lang="hu-HU" altLang="hu-HU" b="1" dirty="0" err="1">
                <a:latin typeface="Cambria" panose="02040503050406030204" pitchFamily="18" charset="0"/>
              </a:rPr>
              <a:t>Calonne</a:t>
            </a:r>
            <a:r>
              <a:rPr lang="hu-HU" altLang="hu-HU" b="1" dirty="0">
                <a:latin typeface="Cambria" panose="02040503050406030204" pitchFamily="18" charset="0"/>
              </a:rPr>
              <a:t> </a:t>
            </a:r>
            <a:r>
              <a:rPr lang="hu-HU" altLang="hu-HU" b="1" dirty="0" err="1">
                <a:latin typeface="Cambria" panose="02040503050406030204" pitchFamily="18" charset="0"/>
              </a:rPr>
              <a:t>vicomte</a:t>
            </a:r>
            <a:r>
              <a:rPr lang="hu-HU" altLang="hu-HU" b="1" dirty="0">
                <a:latin typeface="Cambria" panose="02040503050406030204" pitchFamily="18" charset="0"/>
              </a:rPr>
              <a:t> és </a:t>
            </a:r>
          </a:p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egy a „kard nemesei” közül, Henri </a:t>
            </a:r>
            <a:r>
              <a:rPr lang="hu-HU" altLang="hu-HU" b="1" dirty="0" err="1">
                <a:latin typeface="Cambria" panose="02040503050406030204" pitchFamily="18" charset="0"/>
              </a:rPr>
              <a:t>Turenne</a:t>
            </a:r>
            <a:endParaRPr lang="hu-HU" altLang="hu-HU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974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A francia hadsereg – 13/19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313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modernizálódó francia hadsereg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reguláris hadsereg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folyamatos képzés, hosszú szolgálati idő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fegyelem, egyenruha, kaszárnyák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összehangolt tisztképzés (fegyvernemek)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állandó készenlét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drága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" y="7236221"/>
            <a:ext cx="10079036" cy="323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/>
            <a:r>
              <a:rPr lang="hu-HU" altLang="hu-HU" b="1" dirty="0">
                <a:latin typeface="Cambria" panose="02040503050406030204" pitchFamily="18" charset="0"/>
              </a:rPr>
              <a:t>Francia katonák a </a:t>
            </a:r>
            <a:r>
              <a:rPr lang="hu-HU" altLang="hu-HU" b="1" dirty="0" err="1">
                <a:latin typeface="Cambria" panose="02040503050406030204" pitchFamily="18" charset="0"/>
              </a:rPr>
              <a:t>fontenoy</a:t>
            </a:r>
            <a:r>
              <a:rPr lang="hu-HU" altLang="hu-HU" b="1" dirty="0">
                <a:latin typeface="Cambria" panose="02040503050406030204" pitchFamily="18" charset="0"/>
              </a:rPr>
              <a:t>-i csatában (1745) – A hadviselés változása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79" y="3065967"/>
            <a:ext cx="6400944" cy="417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440" y="2411686"/>
            <a:ext cx="3890428" cy="4824536"/>
          </a:xfrm>
          <a:prstGeom prst="rect">
            <a:avLst/>
          </a:prstGeom>
          <a:noFill/>
          <a:ln w="635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4495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A francia hadsereg – 14/19</a:t>
            </a: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576263"/>
            <a:ext cx="4535488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89" y="3851845"/>
            <a:ext cx="6003926" cy="391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976937" y="4032249"/>
            <a:ext cx="4103688" cy="104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Új erődtípusok: </a:t>
            </a:r>
            <a:b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Saint Martin en Ré 1722-es térképe és manapság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"/>
          <a:stretch/>
        </p:blipFill>
        <p:spPr bwMode="auto">
          <a:xfrm rot="10800000">
            <a:off x="-1" y="576262"/>
            <a:ext cx="5976937" cy="362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556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monarchia meggyengülése – 15/19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313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spanyol állam folyamatosan </a:t>
            </a:r>
            <a:r>
              <a:rPr lang="hu-HU" altLang="hu-HU" sz="2400" b="1" dirty="0" err="1">
                <a:latin typeface="Cambria" panose="02040503050406030204" pitchFamily="18" charset="0"/>
              </a:rPr>
              <a:t>csődközelben</a:t>
            </a:r>
            <a:r>
              <a:rPr lang="hu-HU" altLang="hu-HU" sz="2400" b="1" dirty="0">
                <a:latin typeface="Cambria" panose="02040503050406030204" pitchFamily="18" charset="0"/>
              </a:rPr>
              <a:t> volt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háborúk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 iparfejlesztés elmaradása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gyapjúexport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késztermék-import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 kiáramlott a nemesfém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Kihalt a spanyol Habsburg-ág 1700-ban</a:t>
            </a:r>
            <a:endParaRPr lang="hu-HU" altLang="hu-HU" sz="2400" b="1" dirty="0">
              <a:latin typeface="Cambria" panose="020405030504060302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" y="6217523"/>
            <a:ext cx="2664046" cy="134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r>
              <a:rPr lang="hu-HU" b="1" dirty="0">
                <a:latin typeface="Cambria" panose="02040503050406030204" pitchFamily="18" charset="0"/>
              </a:rPr>
              <a:t>Egy főre jutó GDP Európában.</a:t>
            </a:r>
          </a:p>
          <a:p>
            <a:pPr algn="r"/>
            <a:r>
              <a:rPr lang="hu-HU" b="1" dirty="0">
                <a:latin typeface="Cambria" panose="02040503050406030204" pitchFamily="18" charset="0"/>
              </a:rPr>
              <a:t>Alvarez-</a:t>
            </a:r>
            <a:r>
              <a:rPr lang="hu-HU" b="1" dirty="0" err="1">
                <a:latin typeface="Cambria" panose="02040503050406030204" pitchFamily="18" charset="0"/>
              </a:rPr>
              <a:t>Noral</a:t>
            </a:r>
            <a:r>
              <a:rPr lang="hu-HU" b="1" dirty="0">
                <a:latin typeface="Cambria" panose="02040503050406030204" pitchFamily="18" charset="0"/>
              </a:rPr>
              <a:t> és </a:t>
            </a:r>
            <a:r>
              <a:rPr lang="hu-HU" b="1" dirty="0" err="1">
                <a:latin typeface="Cambria" panose="02040503050406030204" pitchFamily="18" charset="0"/>
              </a:rPr>
              <a:t>Prados</a:t>
            </a:r>
            <a:r>
              <a:rPr lang="hu-HU" b="1" dirty="0">
                <a:latin typeface="Cambria" panose="02040503050406030204" pitchFamily="18" charset="0"/>
              </a:rPr>
              <a:t> de la </a:t>
            </a:r>
            <a:r>
              <a:rPr lang="hu-HU" b="1" dirty="0" err="1">
                <a:latin typeface="Cambria" panose="02040503050406030204" pitchFamily="18" charset="0"/>
              </a:rPr>
              <a:t>Escosura</a:t>
            </a:r>
            <a:r>
              <a:rPr lang="hu-HU" b="1" dirty="0">
                <a:latin typeface="Cambria" panose="02040503050406030204" pitchFamily="18" charset="0"/>
              </a:rPr>
              <a:t>, 2007-es kutatása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048" y="3085386"/>
            <a:ext cx="7413743" cy="4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903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örökösödési háború – 16/19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450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vetélkedő felek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az osztrák Habsburgok </a:t>
            </a:r>
            <a:r>
              <a:rPr lang="hu-HU" altLang="hu-HU" sz="2400" b="1" dirty="0" err="1">
                <a:latin typeface="Cambria" panose="02040503050406030204" pitchFamily="18" charset="0"/>
                <a:sym typeface="Wingdings" panose="05000000000000000000" pitchFamily="2" charset="2"/>
              </a:rPr>
              <a:t>vs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. XIV. Lajos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a francia király célja az országegyesítés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unokáját jelölte a trónra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erős koalíció szerveződött vele szemben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az osztrákellenes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	magyar felkelés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	vezetője, II. Rákóczi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	Ferenc a franciák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	szövetségese volt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 kitört a háború 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(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1701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–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1714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)</a:t>
            </a:r>
            <a:endParaRPr lang="hu-HU" altLang="hu-HU" sz="2400" b="1" dirty="0">
              <a:latin typeface="Cambria" panose="02040503050406030204" pitchFamily="18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5240" y="7236221"/>
            <a:ext cx="4397479" cy="32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A spanyol örökösödési háború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40" y="2407571"/>
            <a:ext cx="5688385" cy="512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44055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örökösödési háború – 17/19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2628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háború menete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többfrontos harc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Rajna; Spanyol-Németalföld; Hollandia és Itália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francia vereségek: </a:t>
            </a:r>
            <a:r>
              <a:rPr lang="hu-HU" altLang="hu-HU" sz="2400" dirty="0" err="1">
                <a:latin typeface="Cambria" panose="02040503050406030204" pitchFamily="18" charset="0"/>
                <a:sym typeface="Wingdings" panose="05000000000000000000" pitchFamily="2" charset="2"/>
              </a:rPr>
              <a:t>Höchstadt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, 1704; </a:t>
            </a:r>
            <a:r>
              <a:rPr lang="hu-HU" altLang="hu-HU" sz="2400" dirty="0" err="1">
                <a:latin typeface="Cambria" panose="02040503050406030204" pitchFamily="18" charset="0"/>
                <a:sym typeface="Wingdings" panose="05000000000000000000" pitchFamily="2" charset="2"/>
              </a:rPr>
              <a:t>Malplaquet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, 1709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Anglia és Hollandia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	kilépett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=&gt; egyensúly</a:t>
            </a:r>
            <a:endParaRPr lang="hu-HU" altLang="hu-HU" sz="2400" b="1" dirty="0">
              <a:latin typeface="Cambria" panose="02040503050406030204" pitchFamily="18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5239" y="6228109"/>
            <a:ext cx="4037440" cy="1331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A döntő csata </a:t>
            </a:r>
            <a:r>
              <a:rPr lang="hu-HU" altLang="hu-HU" b="1" dirty="0" err="1">
                <a:solidFill>
                  <a:srgbClr val="000000"/>
                </a:solidFill>
                <a:latin typeface="Cambria" panose="02040503050406030204" pitchFamily="18" charset="0"/>
              </a:rPr>
              <a:t>Malplaquetnél</a:t>
            </a:r>
            <a:endParaRPr lang="hu-HU" altLang="hu-HU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r" eaLnBrk="1"/>
            <a:endParaRPr lang="hu-HU" altLang="hu-HU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A spanyol örökösödési háború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00" y="2083283"/>
            <a:ext cx="6048425" cy="54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2" name="Picture 2" descr="https://upload.wikimedia.org/wikipedia/commons/thumb/c/c5/Battle_of_Malplaquet%2C_1709.jpg/1024px-Battle_of_Malplaquet%2C_17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0127"/>
            <a:ext cx="415007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1849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örökösödési háború – 18/19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3487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háború következménye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a Napkirály unokája, 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Bourbon Fülöp lett a spanyol király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, 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de nem egyesülhetett a két ország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 az 1707-ben létrejött 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Nagy-Britannia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 megkapta Gibraltárt 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+ a rabszolgakereskedelem monopóliumát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 a 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Habsburgok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 Lombardiát (Milánó), Nápolyt, Szardíniát 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és Spanyol-Németalföldet kapták meg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 megnövekedett a 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francia államadósság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-5239" y="6660157"/>
            <a:ext cx="4325471" cy="89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A békeszerződéseket Utrechtben (1713), </a:t>
            </a:r>
            <a:r>
              <a:rPr lang="hu-HU" altLang="hu-HU" b="1" dirty="0" err="1">
                <a:solidFill>
                  <a:srgbClr val="000000"/>
                </a:solidFill>
                <a:latin typeface="Cambria" panose="02040503050406030204" pitchFamily="18" charset="0"/>
              </a:rPr>
              <a:t>Rastattban</a:t>
            </a:r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 (1714) és Badenben (1714) kötötték meg</a:t>
            </a:r>
          </a:p>
        </p:txBody>
      </p:sp>
      <p:pic>
        <p:nvPicPr>
          <p:cNvPr id="15366" name="Picture 6" descr="A painting showing eight bewigged men, sat around a table with papers and quil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32" y="3100826"/>
            <a:ext cx="5760393" cy="445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196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A Francia Királyság a XVI. században – 1/19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582613"/>
            <a:ext cx="10079038" cy="161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StarSymbol" charset="0"/>
              <a:buChar char="●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1187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I. (Valois) Ferenc </a:t>
            </a:r>
            <a:r>
              <a:rPr lang="hu-HU" altLang="hu-HU" sz="2400" dirty="0">
                <a:latin typeface="Cambria" panose="02040503050406030204" pitchFamily="18" charset="0"/>
              </a:rPr>
              <a:t>(1515–1547):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Itália megszerzése ↔ spanyol Habsburgok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vereségek = a királyi hatalom megrendült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372125"/>
            <a:ext cx="5122179" cy="11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I. Ferenc foglyul ejtése a paviai csatában</a:t>
            </a:r>
          </a:p>
          <a:p>
            <a:pPr algn="r" eaLnBrk="1"/>
            <a:endParaRPr lang="hu-HU" altLang="hu-HU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Ferenc </a:t>
            </a:r>
            <a:r>
              <a:rPr lang="hu-HU" altLang="hu-HU" b="1" dirty="0" err="1">
                <a:solidFill>
                  <a:srgbClr val="000000"/>
                </a:solidFill>
                <a:latin typeface="Cambria" panose="02040503050406030204" pitchFamily="18" charset="0"/>
              </a:rPr>
              <a:t>utóda</a:t>
            </a:r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, II. Henrik 1559-ben egy lovagi tornán szerzett súlyos sérülésbe halt bele</a:t>
            </a:r>
          </a:p>
        </p:txBody>
      </p:sp>
      <p:pic>
        <p:nvPicPr>
          <p:cNvPr id="2050" name="Picture 2" descr="https://upload.wikimedia.org/wikipedia/commons/thumb/9/91/P%C3%A1viai_csata_1525.jpg/1024px-P%C3%A1viai_csata_152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" b="12430"/>
          <a:stretch/>
        </p:blipFill>
        <p:spPr bwMode="auto">
          <a:xfrm>
            <a:off x="-891506" y="1811707"/>
            <a:ext cx="6435874" cy="456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8/88/Tournament_between_Henry_II_and_Lorges.jpg/1024px-Tournament_between_Henry_II_and_Lorg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40" y="4234694"/>
            <a:ext cx="4948809" cy="332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spanyol örökösödési háború – 19/19</a:t>
            </a:r>
          </a:p>
        </p:txBody>
      </p:sp>
      <p:pic>
        <p:nvPicPr>
          <p:cNvPr id="15364" name="Picture 4" descr="https://upload.wikimedia.org/wikipedia/commons/thumb/2/23/Europe_c._1700.png/1024px-Europe_c._17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6" y="683493"/>
            <a:ext cx="9528025" cy="687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upload.wikimedia.org/wikipedia/commons/thumb/7/7f/Europe_1714.png/1024px-Europe_17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9" y="686119"/>
            <a:ext cx="9525298" cy="687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0357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A Francia Királyság a XVI. században – 2/19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582613"/>
            <a:ext cx="10079038" cy="161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StarSymbol" charset="0"/>
              <a:buChar char="●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248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Vallásháború</a:t>
            </a:r>
            <a:r>
              <a:rPr lang="hu-HU" altLang="hu-HU" sz="2400" dirty="0">
                <a:latin typeface="Cambria" panose="02040503050406030204" pitchFamily="18" charset="0"/>
              </a:rPr>
              <a:t> (1562–1598): 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latin typeface="Cambria" panose="02040503050406030204" pitchFamily="18" charset="0"/>
              </a:rPr>
              <a:t>katolikusok </a:t>
            </a:r>
            <a:r>
              <a:rPr lang="hu-HU" altLang="hu-HU" sz="2400" dirty="0" err="1">
                <a:latin typeface="Cambria" panose="02040503050406030204" pitchFamily="18" charset="0"/>
              </a:rPr>
              <a:t>vs</a:t>
            </a:r>
            <a:r>
              <a:rPr lang="hu-HU" altLang="hu-HU" sz="2400" dirty="0">
                <a:latin typeface="Cambria" panose="02040503050406030204" pitchFamily="18" charset="0"/>
              </a:rPr>
              <a:t>. hugenották (</a:t>
            </a:r>
            <a:r>
              <a:rPr lang="hu-HU" altLang="hu-HU" sz="2400" dirty="0" err="1">
                <a:latin typeface="Cambria" panose="02040503050406030204" pitchFamily="18" charset="0"/>
              </a:rPr>
              <a:t>fr</a:t>
            </a:r>
            <a:r>
              <a:rPr lang="hu-HU" altLang="hu-HU" sz="2400" dirty="0">
                <a:latin typeface="Cambria" panose="02040503050406030204" pitchFamily="18" charset="0"/>
              </a:rPr>
              <a:t>. kálvinisták)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déli (Bourbonok) és északi (</a:t>
            </a:r>
            <a:r>
              <a:rPr lang="hu-HU" altLang="hu-HU" sz="2400" dirty="0" err="1">
                <a:latin typeface="Cambria" panose="02040503050406030204" pitchFamily="18" charset="0"/>
              </a:rPr>
              <a:t>Guise</a:t>
            </a:r>
            <a:r>
              <a:rPr lang="hu-HU" altLang="hu-HU" sz="2400" dirty="0">
                <a:latin typeface="Cambria" panose="02040503050406030204" pitchFamily="18" charset="0"/>
              </a:rPr>
              <a:t> hercegek) főnemesség harca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délen: nem franciák, hanem </a:t>
            </a:r>
            <a:r>
              <a:rPr lang="hu-HU" altLang="hu-HU" sz="2400" dirty="0" err="1">
                <a:latin typeface="Cambria" panose="02040503050406030204" pitchFamily="18" charset="0"/>
              </a:rPr>
              <a:t>okszitánok</a:t>
            </a:r>
            <a:r>
              <a:rPr lang="hu-HU" altLang="hu-HU" sz="2400" dirty="0">
                <a:latin typeface="Cambria" panose="02040503050406030204" pitchFamily="18" charset="0"/>
              </a:rPr>
              <a:t>, provanszálok, baszkok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latin typeface="Cambria" panose="02040503050406030204" pitchFamily="18" charset="0"/>
              </a:rPr>
              <a:t>Szent Bertalan éjszakája, 1572:</a:t>
            </a:r>
            <a:r>
              <a:rPr lang="hu-HU" altLang="hu-HU" sz="2400" dirty="0">
                <a:latin typeface="Cambria" panose="02040503050406030204" pitchFamily="18" charset="0"/>
              </a:rPr>
              <a:t> Bourbon Henrik és Valois 					Margit párizsi esküvőjén hugenottákat gyilkoltak le a </a:t>
            </a:r>
            <a:r>
              <a:rPr lang="hu-HU" altLang="hu-HU" sz="2400" dirty="0" err="1">
                <a:latin typeface="Cambria" panose="02040503050406030204" pitchFamily="18" charset="0"/>
              </a:rPr>
              <a:t>Guise</a:t>
            </a:r>
            <a:r>
              <a:rPr lang="hu-HU" altLang="hu-HU" sz="2400" dirty="0">
                <a:latin typeface="Cambria" panose="02040503050406030204" pitchFamily="18" charset="0"/>
              </a:rPr>
              <a:t>-ek 			vezetésével</a:t>
            </a:r>
          </a:p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7316817" y="5436021"/>
            <a:ext cx="2690783" cy="2107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A Szent Bertalan-éj ábrázolása François </a:t>
            </a:r>
            <a:r>
              <a:rPr lang="hu-HU" altLang="hu-HU" b="1" dirty="0" err="1">
                <a:solidFill>
                  <a:srgbClr val="000000"/>
                </a:solidFill>
                <a:latin typeface="Cambria" panose="02040503050406030204" pitchFamily="18" charset="0"/>
              </a:rPr>
              <a:t>Dubois</a:t>
            </a:r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 festményén. </a:t>
            </a:r>
          </a:p>
          <a:p>
            <a:pPr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IX. Károly nem kímélte a hugenottákat, köztük a friss férjet sem, akit fogva tartottak ezek után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31765"/>
            <a:ext cx="7316817" cy="441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8593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A Francia Királyság a XVI. században – 3/19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0" y="582613"/>
            <a:ext cx="10079038" cy="161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StarSymbol" charset="0"/>
              <a:buChar char="●"/>
            </a:pP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7238" cy="1835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A Bourbon-dinasztia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a Valois-ház kihalása után 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Bourbon Henriket választották meg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királynak (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1589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–</a:t>
            </a:r>
            <a:r>
              <a:rPr lang="hu-HU" altLang="hu-HU" sz="2400" b="1" dirty="0">
                <a:solidFill>
                  <a:schemeClr val="tx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1610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)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áttért katolikus hitre („Párizs megér egy misét!”)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II. Fülöp megkísérelte megszerezni a francia trónt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48" y="2483693"/>
            <a:ext cx="5810469" cy="507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805721" y="6732165"/>
            <a:ext cx="4201879" cy="81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IV. Henrik, eredetileg </a:t>
            </a:r>
          </a:p>
          <a:p>
            <a:pPr algn="ctr" eaLnBrk="1"/>
            <a:r>
              <a:rPr lang="hu-HU" altLang="hu-HU" b="1" dirty="0" err="1">
                <a:solidFill>
                  <a:srgbClr val="000000"/>
                </a:solidFill>
                <a:latin typeface="Cambria" panose="02040503050406030204" pitchFamily="18" charset="0"/>
              </a:rPr>
              <a:t>Navarra</a:t>
            </a:r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 királya volt</a:t>
            </a:r>
          </a:p>
          <a:p>
            <a:pPr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Franciaország a XVI. században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480" y="2456165"/>
            <a:ext cx="2699864" cy="42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5781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A Francia Királyság a XVI. században – 4/19</a:t>
            </a: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864725" cy="3924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IV. Henrik uralkodása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békés fejlődés, gyarapodás kora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nantes-i ediktum, 1598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- katolikus eh-t megerősítette 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+ korlátozottan engedélyezte a hugenották vallásgyakorlását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 királyi manufaktúrákat alapított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luxustermékek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nincs tőkeképződés (adózó parasztok elűzésének akadályozása)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 gyarmatosításba kezdett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</a:t>
            </a:r>
            <a:r>
              <a:rPr lang="hu-HU" altLang="hu-HU" sz="2400" dirty="0" err="1">
                <a:latin typeface="Cambria" panose="02040503050406030204" pitchFamily="18" charset="0"/>
                <a:sym typeface="Wingdings" panose="05000000000000000000" pitchFamily="2" charset="2"/>
              </a:rPr>
              <a:t>Quebec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, 1608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0" y="6444133"/>
            <a:ext cx="4320232" cy="112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IV. Henriket egy katolikus fanatikus szúrta le 1610-ben. Úgy vélte, hogy Henrik a pápa és a Német-római Birodalom ellen fog törni</a:t>
            </a:r>
          </a:p>
        </p:txBody>
      </p:sp>
      <p:pic>
        <p:nvPicPr>
          <p:cNvPr id="3074" name="Picture 2" descr="https://upload.wikimedia.org/wikipedia/commons/thumb/9/9a/Assassination_of_Henry_IV_by_Gaspar_Bouttats.jpg/1280px-Assassination_of_Henry_IV_by_Gaspar_Bouttat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32" y="3747837"/>
            <a:ext cx="5760393" cy="3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XIV. Lajos abszolutizmusa – 5/19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215899" y="647699"/>
            <a:ext cx="9864725" cy="251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XIII. Lajos (1610–1643)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á</a:t>
            </a:r>
            <a:r>
              <a:rPr lang="hu-HU" altLang="hu-HU" sz="2400" b="1" dirty="0">
                <a:latin typeface="Cambria" panose="02040503050406030204" pitchFamily="18" charset="0"/>
              </a:rPr>
              <a:t>llamminisztere: Richelieu bíboros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- megerősítették </a:t>
            </a:r>
            <a:r>
              <a:rPr lang="hu-HU" altLang="hu-HU" sz="2400" dirty="0">
                <a:latin typeface="Cambria" panose="02040503050406030204" pitchFamily="18" charset="0"/>
              </a:rPr>
              <a:t>az államhatalma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</a:t>
            </a:r>
            <a:r>
              <a:rPr lang="hu-HU" altLang="hu-HU" sz="2400" b="1" dirty="0">
                <a:latin typeface="Cambria" panose="02040503050406030204" pitchFamily="18" charset="0"/>
              </a:rPr>
              <a:t>- központosított hivatalszervezet + intendánsok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	- növekvő bevételek</a:t>
            </a:r>
            <a:br>
              <a:rPr lang="hu-HU" altLang="hu-HU" sz="2400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	- 1614-től nem hívták össze a rendi gyűlést, </a:t>
            </a:r>
            <a:r>
              <a:rPr lang="hu-HU" altLang="hu-HU" sz="2400" b="1" dirty="0">
                <a:latin typeface="Cambria" panose="02040503050406030204" pitchFamily="18" charset="0"/>
              </a:rPr>
              <a:t>rendeletekkel</a:t>
            </a:r>
            <a:r>
              <a:rPr lang="hu-HU" altLang="hu-HU" sz="2400" dirty="0">
                <a:latin typeface="Cambria" panose="02040503050406030204" pitchFamily="18" charset="0"/>
              </a:rPr>
              <a:t> 					</a:t>
            </a:r>
            <a:r>
              <a:rPr lang="hu-HU" altLang="hu-HU" sz="2400" b="1" dirty="0">
                <a:latin typeface="Cambria" panose="02040503050406030204" pitchFamily="18" charset="0"/>
              </a:rPr>
              <a:t>kormányozta</a:t>
            </a:r>
            <a:r>
              <a:rPr lang="hu-HU" altLang="hu-HU" sz="2400" dirty="0">
                <a:latin typeface="Cambria" panose="02040503050406030204" pitchFamily="18" charset="0"/>
              </a:rPr>
              <a:t> az országot a király (1789-ig!)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667670" y="6732165"/>
            <a:ext cx="3272496" cy="83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XIII. Lajos</a:t>
            </a:r>
          </a:p>
          <a:p>
            <a:pPr algn="ct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és</a:t>
            </a:r>
          </a:p>
          <a:p>
            <a:pPr algn="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Richelieu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9" y="3164986"/>
            <a:ext cx="3451771" cy="4394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66" y="3164986"/>
            <a:ext cx="2922411" cy="4394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8133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-8930" y="0"/>
            <a:ext cx="10087967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XIV. Lajos abszolutizmusa – 6/19</a:t>
            </a: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8948" cy="82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XIV. Lajos (1643–1715)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abszolutista uralkodó volt</a:t>
            </a:r>
            <a:endParaRPr lang="hu-HU" altLang="hu-HU" sz="2400" b="1" dirty="0">
              <a:latin typeface="Cambria" panose="02040503050406030204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15726" y="5292005"/>
            <a:ext cx="5328641" cy="21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A király munka közben</a:t>
            </a:r>
          </a:p>
          <a:p>
            <a:pPr algn="ct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A király audienciát tart</a:t>
            </a:r>
          </a:p>
        </p:txBody>
      </p:sp>
      <p:pic>
        <p:nvPicPr>
          <p:cNvPr id="6" name="Picture 2" descr="https://marilynkaydennis.files.wordpress.com/2012/01/louis-xiv-receiving.jpg">
            <a:extLst>
              <a:ext uri="{FF2B5EF4-FFF2-40B4-BE49-F238E27FC236}">
                <a16:creationId xmlns:a16="http://schemas.microsoft.com/office/drawing/2014/main" id="{60C14877-F1A6-4747-B9B4-7F6427775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368" y="2974612"/>
            <a:ext cx="4320530" cy="45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adame Maintenon in Conferance--painted by Sir John Gilbert ">
            <a:extLst>
              <a:ext uri="{FF2B5EF4-FFF2-40B4-BE49-F238E27FC236}">
                <a16:creationId xmlns:a16="http://schemas.microsoft.com/office/drawing/2014/main" id="{43D3D16C-6FF1-41FE-8B5A-9A60810DA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7" y="1475209"/>
            <a:ext cx="5867388" cy="38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0266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Grp="1" noChangeArrowheads="1"/>
          </p:cNvSpPr>
          <p:nvPr>
            <p:ph type="title"/>
          </p:nvPr>
        </p:nvSpPr>
        <p:spPr>
          <a:xfrm>
            <a:off x="-8930" y="0"/>
            <a:ext cx="10087967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XIV. Lajos abszolutizmusa – 7/19</a:t>
            </a:r>
          </a:p>
        </p:txBody>
      </p:sp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215900" y="647699"/>
            <a:ext cx="9648948" cy="1835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XIV. Lajos (1643–1715)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dirty="0"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 á</a:t>
            </a:r>
            <a:r>
              <a:rPr lang="hu-HU" altLang="hu-HU" sz="2400" dirty="0">
                <a:latin typeface="Cambria" panose="02040503050406030204" pitchFamily="18" charset="0"/>
              </a:rPr>
              <a:t>llamminisztere: </a:t>
            </a:r>
            <a:r>
              <a:rPr lang="hu-HU" altLang="hu-HU" sz="2400" dirty="0" err="1">
                <a:latin typeface="Cambria" panose="02040503050406030204" pitchFamily="18" charset="0"/>
              </a:rPr>
              <a:t>Mazarin</a:t>
            </a:r>
            <a:r>
              <a:rPr lang="hu-HU" altLang="hu-HU" sz="2400" dirty="0">
                <a:latin typeface="Cambria" panose="02040503050406030204" pitchFamily="18" charset="0"/>
              </a:rPr>
              <a:t> irányított helyette kezdetben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a király erős kézzel, személyes felügyelettel kormányzott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- államtitkárok, hivatalnokok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64" y="2166309"/>
            <a:ext cx="6915184" cy="5315289"/>
          </a:xfrm>
          <a:prstGeom prst="rect">
            <a:avLst/>
          </a:prstGeom>
          <a:noFill/>
          <a:ln w="635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3025" y="6732165"/>
            <a:ext cx="2876639" cy="82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/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Az abszolutizmus rendszere a Francia Királyságban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" y="6911975"/>
            <a:ext cx="3236938" cy="647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buClrTx/>
              <a:buFontTx/>
              <a:buNone/>
            </a:pPr>
            <a:r>
              <a:rPr lang="hu-HU" b="1" dirty="0">
                <a:latin typeface="Cambria" panose="02040503050406030204" pitchFamily="18" charset="0"/>
              </a:rPr>
              <a:t>A merkantilizmus (</a:t>
            </a:r>
            <a:r>
              <a:rPr lang="hu-HU" b="1" dirty="0" err="1">
                <a:latin typeface="Cambria" panose="02040503050406030204" pitchFamily="18" charset="0"/>
              </a:rPr>
              <a:t>colbertizmus</a:t>
            </a:r>
            <a:r>
              <a:rPr lang="hu-HU" b="1" dirty="0">
                <a:latin typeface="Cambria" panose="02040503050406030204" pitchFamily="18" charset="0"/>
              </a:rPr>
              <a:t>)</a:t>
            </a:r>
            <a:endParaRPr lang="hu-HU" altLang="hu-HU" b="1" dirty="0">
              <a:latin typeface="Cambria" panose="02040503050406030204" pitchFamily="18" charset="0"/>
            </a:endParaRP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215899" y="647700"/>
            <a:ext cx="9864725" cy="349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latin typeface="Cambria" panose="02040503050406030204" pitchFamily="18" charset="0"/>
              </a:rPr>
              <a:t>XIV. Lajos (1643–1715)</a:t>
            </a:r>
            <a:br>
              <a:rPr lang="hu-HU" altLang="hu-HU" sz="2400" b="1" dirty="0">
                <a:latin typeface="Cambria" panose="02040503050406030204" pitchFamily="18" charset="0"/>
              </a:rPr>
            </a:br>
            <a:r>
              <a:rPr lang="hu-HU" altLang="hu-HU" sz="2400" b="1" dirty="0"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 Colbert és a merkantilizmus</a:t>
            </a:r>
            <a:b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- kereskedelem fellendítése + nemesfém országban tartása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védővámok + kereskedelmi flotta + iparfejlesztés + úthálózat</a:t>
            </a:r>
            <a:b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		- </a:t>
            </a:r>
            <a:r>
              <a:rPr lang="hu-HU" altLang="hu-HU" sz="2400" dirty="0" err="1">
                <a:latin typeface="Cambria" panose="02040503050406030204" pitchFamily="18" charset="0"/>
                <a:sym typeface="Wingdings" panose="05000000000000000000" pitchFamily="2" charset="2"/>
              </a:rPr>
              <a:t>exporttöblet</a:t>
            </a:r>
            <a:r>
              <a:rPr lang="hu-HU" altLang="hu-HU" sz="2400" dirty="0">
                <a:latin typeface="Cambria" panose="02040503050406030204" pitchFamily="18" charset="0"/>
                <a:sym typeface="Wingdings" panose="05000000000000000000" pitchFamily="2" charset="2"/>
              </a:rPr>
              <a:t> = jelentős profit</a:t>
            </a:r>
            <a:endParaRPr lang="hu-HU" altLang="hu-HU" sz="2400" dirty="0">
              <a:latin typeface="Cambria" panose="02040503050406030204" pitchFamily="18" charset="0"/>
            </a:endParaRP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XIV. Lajos abszolutizmusa – 8/19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25" y="2500774"/>
            <a:ext cx="6840513" cy="5058901"/>
          </a:xfrm>
          <a:prstGeom prst="rect">
            <a:avLst/>
          </a:prstGeom>
          <a:noFill/>
          <a:ln w="635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3004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34894</TotalTime>
  <Words>704</Words>
  <Application>Microsoft Office PowerPoint</Application>
  <PresentationFormat>Egyéni</PresentationFormat>
  <Paragraphs>90</Paragraphs>
  <Slides>21</Slides>
  <Notes>21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7" baseType="lpstr">
      <vt:lpstr>Arial</vt:lpstr>
      <vt:lpstr>Cambria</vt:lpstr>
      <vt:lpstr>StarSymbol</vt:lpstr>
      <vt:lpstr>Times New Roman</vt:lpstr>
      <vt:lpstr>Wingdings</vt:lpstr>
      <vt:lpstr>Office-téma</vt:lpstr>
      <vt:lpstr>PowerPoint-bemutató</vt:lpstr>
      <vt:lpstr>Kitekintő: A Francia Királyság a XVI. században – 1/19</vt:lpstr>
      <vt:lpstr>Kitekintő: A Francia Királyság a XVI. században – 2/19</vt:lpstr>
      <vt:lpstr>Kitekintő: A Francia Királyság a XVI. században – 3/19</vt:lpstr>
      <vt:lpstr>Kitekintő: A Francia Királyság a XVI. században – 4/19</vt:lpstr>
      <vt:lpstr>XIV. Lajos abszolutizmusa – 5/19</vt:lpstr>
      <vt:lpstr>XIV. Lajos abszolutizmusa – 6/19</vt:lpstr>
      <vt:lpstr>XIV. Lajos abszolutizmusa – 7/19</vt:lpstr>
      <vt:lpstr>XIV. Lajos abszolutizmusa – 8/19</vt:lpstr>
      <vt:lpstr>XIV. Lajos abszolutizmusa – 9/19</vt:lpstr>
      <vt:lpstr>XIV. Lajos abszolutizmusa – 10/19</vt:lpstr>
      <vt:lpstr>XIV. Lajos abszolutizmusa – 11/19</vt:lpstr>
      <vt:lpstr>A korabeli francia társadalom – 12/19</vt:lpstr>
      <vt:lpstr>Kitekintő: A francia hadsereg – 13/19</vt:lpstr>
      <vt:lpstr>Kitekintő: A francia hadsereg – 14/19</vt:lpstr>
      <vt:lpstr>A spanyol monarchia meggyengülése – 15/19</vt:lpstr>
      <vt:lpstr>A spanyol örökösödési háború – 16/19</vt:lpstr>
      <vt:lpstr>A spanyol örökösödési háború – 17/19</vt:lpstr>
      <vt:lpstr>A spanyol örökösödési háború – 18/19</vt:lpstr>
      <vt:lpstr>A spanyol örökösödési háború – 19/19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EDU_HHYX_2299@sulid.hu</cp:lastModifiedBy>
  <cp:revision>78</cp:revision>
  <cp:lastPrinted>1601-01-01T00:00:00Z</cp:lastPrinted>
  <dcterms:created xsi:type="dcterms:W3CDTF">2011-10-24T07:01:07Z</dcterms:created>
  <dcterms:modified xsi:type="dcterms:W3CDTF">2019-04-25T15:33:40Z</dcterms:modified>
</cp:coreProperties>
</file>